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8"/>
  </p:handoutMasterIdLst>
  <p:sldIdLst>
    <p:sldId id="256" r:id="rId5"/>
    <p:sldId id="258" r:id="rId6"/>
    <p:sldId id="257" r:id="rId7"/>
    <p:sldId id="259" r:id="rId8"/>
    <p:sldId id="260" r:id="rId9"/>
    <p:sldId id="267" r:id="rId10"/>
    <p:sldId id="261" r:id="rId11"/>
    <p:sldId id="263" r:id="rId12"/>
    <p:sldId id="262" r:id="rId13"/>
    <p:sldId id="264" r:id="rId14"/>
    <p:sldId id="265" r:id="rId15"/>
    <p:sldId id="268" r:id="rId16"/>
    <p:sldId id="269" r:id="rId17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EA9A3-704D-4076-B2C3-33BF470505F5}" type="datetimeFigureOut">
              <a:rPr lang="nl-NL" smtClean="0"/>
              <a:t>29-5-2020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7FAD4-402C-4C48-9925-78291FAE64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389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eedekamer.nl/kamerleden/fracties/christenunie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www.tweedekamer.nl/kamerleden/fracties/pvda" TargetMode="External"/><Relationship Id="rId7" Type="http://schemas.openxmlformats.org/officeDocument/2006/relationships/hyperlink" Target="http://www.tweedekamer.nl/kamerleden/fracties/d66" TargetMode="External"/><Relationship Id="rId12" Type="http://schemas.openxmlformats.org/officeDocument/2006/relationships/hyperlink" Target="http://www.tweedekamer.nl/kamerleden/fracties/50plus" TargetMode="External"/><Relationship Id="rId2" Type="http://schemas.openxmlformats.org/officeDocument/2006/relationships/hyperlink" Target="http://www.tweedekamer.nl/kamerleden/fracties/vv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eedekamer.nl/kamerleden/fracties/partij_voor_de_vrijheid" TargetMode="External"/><Relationship Id="rId11" Type="http://schemas.openxmlformats.org/officeDocument/2006/relationships/hyperlink" Target="http://www.tweedekamer.nl/kamerleden/fracties/partij_voor_de_dieren" TargetMode="External"/><Relationship Id="rId5" Type="http://schemas.openxmlformats.org/officeDocument/2006/relationships/hyperlink" Target="http://www.tweedekamer.nl/kamerleden/fracties/cda" TargetMode="External"/><Relationship Id="rId10" Type="http://schemas.openxmlformats.org/officeDocument/2006/relationships/hyperlink" Target="http://www.tweedekamer.nl/kamerleden/fracties/sgp" TargetMode="External"/><Relationship Id="rId4" Type="http://schemas.openxmlformats.org/officeDocument/2006/relationships/hyperlink" Target="http://www.tweedekamer.nl/kamerleden/fracties/sp" TargetMode="External"/><Relationship Id="rId9" Type="http://schemas.openxmlformats.org/officeDocument/2006/relationships/hyperlink" Target="http://www.tweedekamer.nl/kamerleden/fracties/groenlink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bestuur van Nederland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5.1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6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Bestaat uit:</a:t>
            </a:r>
          </a:p>
          <a:p>
            <a:r>
              <a:rPr lang="nl-NL" dirty="0" smtClean="0"/>
              <a:t>1. Ministers </a:t>
            </a:r>
          </a:p>
          <a:p>
            <a:r>
              <a:rPr lang="nl-NL" dirty="0" smtClean="0"/>
              <a:t>2. Staatssecretarissen</a:t>
            </a:r>
          </a:p>
          <a:p>
            <a:r>
              <a:rPr lang="nl-NL" dirty="0" smtClean="0"/>
              <a:t>3. Koning </a:t>
            </a:r>
          </a:p>
          <a:p>
            <a:endParaRPr lang="nl-NL" dirty="0"/>
          </a:p>
          <a:p>
            <a:r>
              <a:rPr lang="nl-NL" dirty="0" smtClean="0"/>
              <a:t>Taken:</a:t>
            </a:r>
          </a:p>
          <a:p>
            <a:r>
              <a:rPr lang="nl-NL" dirty="0" smtClean="0"/>
              <a:t>- Uitvoerende macht: besturen van Nederland </a:t>
            </a:r>
            <a:endParaRPr lang="nl-NL" dirty="0"/>
          </a:p>
        </p:txBody>
      </p:sp>
      <p:pic>
        <p:nvPicPr>
          <p:cNvPr id="3076" name="Picture 4" descr="Afbeeldingsresultaat voor reg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57" y="833140"/>
            <a:ext cx="5772715" cy="32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Ministers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5" y="1971810"/>
            <a:ext cx="3864088" cy="39435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63" y="1971810"/>
            <a:ext cx="4071668" cy="393310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031" y="1982256"/>
            <a:ext cx="4088499" cy="197726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031" y="3969971"/>
            <a:ext cx="1258509" cy="19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minister tot 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884218"/>
            <a:ext cx="10017945" cy="497378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1. Minister (of zijn ministerie) schrijft een plan </a:t>
            </a:r>
          </a:p>
          <a:p>
            <a:r>
              <a:rPr lang="nl-NL" dirty="0" smtClean="0"/>
              <a:t>2. Minister overtuigt de ministerraad, dat het een goed plan is</a:t>
            </a:r>
          </a:p>
          <a:p>
            <a:r>
              <a:rPr lang="nl-NL" dirty="0" smtClean="0"/>
              <a:t>3. Raad van State (adviescommissie) kijkt of het wetsvoorstel goed is</a:t>
            </a:r>
          </a:p>
          <a:p>
            <a:r>
              <a:rPr lang="nl-NL" dirty="0" smtClean="0"/>
              <a:t>4. Paleis Noordeinde (werkpaleis Willem-Alexander) voegt Koninklijke boodschap toe (toestemming)</a:t>
            </a:r>
          </a:p>
          <a:p>
            <a:r>
              <a:rPr lang="nl-NL" dirty="0" smtClean="0"/>
              <a:t>5. In een commissie stellen Tweede Kamer leden vragen over het wetsvoorstel aan de minister</a:t>
            </a:r>
          </a:p>
          <a:p>
            <a:r>
              <a:rPr lang="nl-NL" dirty="0" smtClean="0"/>
              <a:t>6. Debat in de Tweede Kamer + stemmen</a:t>
            </a:r>
          </a:p>
          <a:p>
            <a:r>
              <a:rPr lang="nl-NL" dirty="0" smtClean="0"/>
              <a:t>7. In een commissie stellen Eerste Kamer leden vragen over het wetsvoorstel</a:t>
            </a:r>
          </a:p>
          <a:p>
            <a:r>
              <a:rPr lang="nl-NL" dirty="0" smtClean="0"/>
              <a:t>8. Eerste Kamer leden debatteren en stemmen </a:t>
            </a:r>
          </a:p>
          <a:p>
            <a:r>
              <a:rPr lang="nl-NL" dirty="0" smtClean="0"/>
              <a:t>9. Koning zet een handtekening</a:t>
            </a:r>
          </a:p>
          <a:p>
            <a:r>
              <a:rPr lang="nl-NL" dirty="0" smtClean="0"/>
              <a:t>10. Ministers zetten hun handtekening</a:t>
            </a:r>
          </a:p>
          <a:p>
            <a:r>
              <a:rPr lang="nl-NL" dirty="0" smtClean="0"/>
              <a:t>11. Wet gepubliceerd in het staatsblad.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67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Regering – Gekozen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nl-NL" dirty="0" smtClean="0"/>
              <a:t>Elke vier jaar verkiezingen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Grootste partij mag bepalen wie er in de regering komt </a:t>
            </a:r>
            <a:r>
              <a:rPr lang="nl-NL" dirty="0" smtClean="0">
                <a:sym typeface="Wingdings" panose="05000000000000000000" pitchFamily="2" charset="2"/>
              </a:rPr>
              <a:t> kabinetsformatie</a:t>
            </a:r>
            <a:endParaRPr lang="nl-NL" dirty="0" smtClean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Doel: meer dan de helft van de stemmen hebben </a:t>
            </a:r>
            <a:r>
              <a:rPr lang="nl-NL" dirty="0" smtClean="0">
                <a:sym typeface="Wingdings" panose="05000000000000000000" pitchFamily="2" charset="2"/>
              </a:rPr>
              <a:t> goedkeuren wetsvoorstellen</a:t>
            </a:r>
          </a:p>
          <a:p>
            <a:pPr marL="457200" indent="-457200">
              <a:buAutoNum type="arabicPeriod"/>
            </a:pPr>
            <a:endParaRPr lang="nl-NL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nl-NL" dirty="0" smtClean="0">
                <a:sym typeface="Wingdings" panose="05000000000000000000" pitchFamily="2" charset="2"/>
              </a:rPr>
              <a:t>Coalitie: partijen die in de regering zitten</a:t>
            </a:r>
          </a:p>
          <a:p>
            <a:pPr marL="457200" indent="-457200">
              <a:buAutoNum type="arabicPeriod"/>
            </a:pPr>
            <a:endParaRPr lang="nl-NL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nl-NL" dirty="0" smtClean="0">
                <a:sym typeface="Wingdings" panose="05000000000000000000" pitchFamily="2" charset="2"/>
              </a:rPr>
              <a:t>Regeerakkoord: afspraken over het samen regeren </a:t>
            </a:r>
          </a:p>
          <a:p>
            <a:pPr marL="457200" indent="-457200">
              <a:buAutoNum type="arabicPeriod"/>
            </a:pPr>
            <a:endParaRPr lang="nl-NL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0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Vul het schema tijdens de presentatie in.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809" y="2655064"/>
            <a:ext cx="5657509" cy="39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democratie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Demos</a:t>
            </a:r>
            <a:r>
              <a:rPr lang="nl-NL" dirty="0" smtClean="0"/>
              <a:t>: volk</a:t>
            </a:r>
          </a:p>
          <a:p>
            <a:r>
              <a:rPr lang="nl-NL" dirty="0" err="1" smtClean="0"/>
              <a:t>Cratie</a:t>
            </a:r>
            <a:r>
              <a:rPr lang="nl-NL" dirty="0" smtClean="0"/>
              <a:t>: heersen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Directe democratie </a:t>
            </a:r>
            <a:r>
              <a:rPr lang="nl-NL" dirty="0" smtClean="0">
                <a:sym typeface="Wingdings" panose="05000000000000000000" pitchFamily="2" charset="2"/>
              </a:rPr>
              <a:t> Het volk/groep stemt over alles </a:t>
            </a:r>
            <a:endParaRPr lang="nl-NL" dirty="0" smtClean="0"/>
          </a:p>
          <a:p>
            <a:r>
              <a:rPr lang="nl-NL" dirty="0" smtClean="0"/>
              <a:t>Indirecte democratie </a:t>
            </a:r>
            <a:r>
              <a:rPr lang="nl-NL" dirty="0" smtClean="0">
                <a:sym typeface="Wingdings" panose="05000000000000000000" pitchFamily="2" charset="2"/>
              </a:rPr>
              <a:t> Je kiest iemand die voor jou beslist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585216"/>
            <a:ext cx="40195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Parlement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Andere woorden: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Staten-Generaal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Volksvertegenwoordiging</a:t>
            </a:r>
          </a:p>
          <a:p>
            <a:pPr marL="128016" lvl="1" indent="0">
              <a:buNone/>
            </a:pPr>
            <a:endParaRPr lang="nl-NL" dirty="0" smtClean="0"/>
          </a:p>
          <a:p>
            <a:pPr marL="128016" lvl="1" indent="0">
              <a:buNone/>
            </a:pPr>
            <a:endParaRPr lang="nl-NL" dirty="0"/>
          </a:p>
          <a:p>
            <a:pPr marL="128016" lvl="1" indent="0">
              <a:buNone/>
            </a:pPr>
            <a:r>
              <a:rPr lang="nl-NL" dirty="0" err="1" smtClean="0"/>
              <a:t>Parlé</a:t>
            </a:r>
            <a:r>
              <a:rPr lang="nl-NL" dirty="0" smtClean="0"/>
              <a:t>: Franse woord voor praten </a:t>
            </a:r>
          </a:p>
          <a:p>
            <a:pPr marL="128016" lvl="1" indent="0">
              <a:buNone/>
            </a:pPr>
            <a:endParaRPr lang="nl-NL" dirty="0"/>
          </a:p>
          <a:p>
            <a:pPr marL="128016" lvl="1" indent="0">
              <a:buNone/>
            </a:pPr>
            <a:r>
              <a:rPr lang="nl-NL" dirty="0" smtClean="0"/>
              <a:t>In Nederland bestaat het parlement uit: Eerste en Tweede Kamer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907" y="662389"/>
            <a:ext cx="44577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Tweede kamer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 ieder geval elke 4 jaar verkiezingen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150 leden uit verschillende politieke partijen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Taken: </a:t>
            </a:r>
          </a:p>
          <a:p>
            <a:pPr marL="457200" indent="-457200">
              <a:buAutoNum type="arabicPeriod"/>
            </a:pPr>
            <a:r>
              <a:rPr lang="nl-NL" dirty="0" smtClean="0"/>
              <a:t>Wetsvoorstellen maken </a:t>
            </a:r>
          </a:p>
          <a:p>
            <a:pPr marL="457200" indent="-457200">
              <a:buAutoNum type="arabicPeriod"/>
            </a:pPr>
            <a:r>
              <a:rPr lang="nl-NL" dirty="0" smtClean="0"/>
              <a:t>Wetsvoorstellen veranderen / aanpassen (amendement) </a:t>
            </a:r>
          </a:p>
          <a:p>
            <a:pPr marL="457200" indent="-457200">
              <a:buAutoNum type="arabicPeriod"/>
            </a:pPr>
            <a:r>
              <a:rPr lang="nl-NL" dirty="0" smtClean="0"/>
              <a:t>Controleren van de regering </a:t>
            </a:r>
          </a:p>
        </p:txBody>
      </p:sp>
    </p:spTree>
    <p:extLst>
      <p:ext uri="{BB962C8B-B14F-4D97-AF65-F5344CB8AC3E}">
        <p14:creationId xmlns:p14="http://schemas.microsoft.com/office/powerpoint/2010/main" val="32238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 in de Tweede Kamer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0" y="374072"/>
            <a:ext cx="4225636" cy="6137564"/>
          </a:xfrm>
          <a:solidFill>
            <a:schemeClr val="accent3"/>
          </a:solidFill>
        </p:spPr>
        <p:txBody>
          <a:bodyPr>
            <a:normAutofit fontScale="92500" lnSpcReduction="20000"/>
          </a:bodyPr>
          <a:lstStyle/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Volkspartij voor Vrijheid en Democratie - VVD 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(33)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Partij van de Arbeid - PvdA 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(</a:t>
            </a:r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9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Socialistische Partij - SP (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14)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Christen Democratisch Appel - CDA (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19)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Partij voor de vrijheid - PVV 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(20)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Democraten 66 - D66 (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19)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ChristenUnie - CU (5)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GroenLinks - GL 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(14</a:t>
            </a:r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Staatkundig Gereformeerde Partij - SGP (3)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Partij voor de dieren - PvdD 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11"/>
              </a:rPr>
              <a:t>(5)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50PLUS 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hlinkClick r:id="rId12"/>
              </a:rPr>
              <a:t>(4)</a:t>
            </a:r>
            <a:endParaRPr lang="nl-N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b="1" u="sng" dirty="0" smtClean="0">
                <a:solidFill>
                  <a:schemeClr val="accent5">
                    <a:lumMod val="50000"/>
                  </a:schemeClr>
                </a:solidFill>
              </a:rPr>
              <a:t>Denk (3)</a:t>
            </a:r>
          </a:p>
          <a:p>
            <a:r>
              <a:rPr lang="nl-NL" b="1" u="sng" dirty="0" smtClean="0">
                <a:solidFill>
                  <a:schemeClr val="accent5">
                    <a:lumMod val="50000"/>
                  </a:schemeClr>
                </a:solidFill>
              </a:rPr>
              <a:t>Forum voor democratie -</a:t>
            </a:r>
            <a:r>
              <a:rPr lang="nl-NL" b="1" u="sng" dirty="0" err="1" smtClean="0">
                <a:solidFill>
                  <a:schemeClr val="accent5">
                    <a:lumMod val="50000"/>
                  </a:schemeClr>
                </a:solidFill>
              </a:rPr>
              <a:t>FvD</a:t>
            </a:r>
            <a:r>
              <a:rPr lang="nl-NL" b="1" u="sng" dirty="0" smtClean="0">
                <a:solidFill>
                  <a:schemeClr val="accent5">
                    <a:lumMod val="50000"/>
                  </a:schemeClr>
                </a:solidFill>
              </a:rPr>
              <a:t> (2)</a:t>
            </a:r>
          </a:p>
          <a:p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591" y="2185448"/>
            <a:ext cx="6318582" cy="34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582" y="120712"/>
            <a:ext cx="9720072" cy="1499616"/>
          </a:xfrm>
        </p:spPr>
        <p:txBody>
          <a:bodyPr/>
          <a:lstStyle/>
          <a:p>
            <a:r>
              <a:rPr lang="nl-NL" dirty="0" smtClean="0"/>
              <a:t>Eerste kamer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5582" y="1242888"/>
            <a:ext cx="10715179" cy="5613595"/>
          </a:xfrm>
        </p:spPr>
        <p:txBody>
          <a:bodyPr>
            <a:normAutofit fontScale="55000" lnSpcReduction="20000"/>
          </a:bodyPr>
          <a:lstStyle/>
          <a:p>
            <a:r>
              <a:rPr lang="nl-NL" sz="3500" dirty="0" smtClean="0"/>
              <a:t>Geen directe verkiezingen voor</a:t>
            </a:r>
          </a:p>
          <a:p>
            <a:endParaRPr lang="nl-NL" sz="3500" dirty="0"/>
          </a:p>
          <a:p>
            <a:r>
              <a:rPr lang="nl-NL" sz="3500" dirty="0" smtClean="0"/>
              <a:t>Wordt gekozen door de Provinciale Staten</a:t>
            </a:r>
          </a:p>
          <a:p>
            <a:endParaRPr lang="nl-NL" sz="3500" dirty="0"/>
          </a:p>
          <a:p>
            <a:r>
              <a:rPr lang="nl-NL" sz="3500" dirty="0" smtClean="0"/>
              <a:t>Bestaat uit 75 leden</a:t>
            </a:r>
          </a:p>
          <a:p>
            <a:endParaRPr lang="nl-NL" sz="3500" dirty="0"/>
          </a:p>
          <a:p>
            <a:r>
              <a:rPr lang="nl-NL" sz="3500" dirty="0" smtClean="0"/>
              <a:t>Stemmen over wetten: </a:t>
            </a:r>
          </a:p>
          <a:p>
            <a:r>
              <a:rPr lang="nl-NL" sz="3500" dirty="0" smtClean="0"/>
              <a:t>- Gewone wetten: meer dan ½ voorstemmen</a:t>
            </a:r>
          </a:p>
          <a:p>
            <a:r>
              <a:rPr lang="nl-NL" sz="3500" dirty="0" smtClean="0"/>
              <a:t>- Grondwetwijziging: meer dan 2/3 voorstemmen </a:t>
            </a:r>
            <a:endParaRPr lang="nl-NL" sz="3500" dirty="0"/>
          </a:p>
          <a:p>
            <a:endParaRPr lang="nl-NL" sz="3500" dirty="0"/>
          </a:p>
          <a:p>
            <a:r>
              <a:rPr lang="nl-NL" sz="3500" dirty="0" smtClean="0"/>
              <a:t>Taken:</a:t>
            </a:r>
          </a:p>
          <a:p>
            <a:r>
              <a:rPr lang="nl-NL" sz="3500" dirty="0" smtClean="0"/>
              <a:t>1. Regering controleren </a:t>
            </a:r>
          </a:p>
          <a:p>
            <a:r>
              <a:rPr lang="nl-NL" sz="3500" dirty="0" smtClean="0"/>
              <a:t>2. Wetsvoorstellen aanpassen of verwerpen  </a:t>
            </a:r>
          </a:p>
          <a:p>
            <a:r>
              <a:rPr lang="nl-NL" sz="3500" dirty="0" smtClean="0"/>
              <a:t>3. Keurt de begroting van de regering</a:t>
            </a:r>
          </a:p>
          <a:p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471970" y="341522"/>
            <a:ext cx="3128791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 smtClean="0"/>
              <a:t>Provinciale Staten: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Bestuur van de provincie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Bijvoorbeeld: streekvervoer, begroting gemeenten, regionale wegen.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Gekozen door inwoners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Elke 4 jaar gekozen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Leden van de Provinciale Staten kiezen de leden van de Eerste Kamer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Vaak stemmen ze op hun eigen partij! 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5264727" y="1620329"/>
            <a:ext cx="3207243" cy="465756"/>
          </a:xfrm>
          <a:prstGeom prst="straightConnector1">
            <a:avLst/>
          </a:prstGeom>
          <a:ln w="1016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5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606"/>
            <a:ext cx="3321743" cy="26525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41" y="2684606"/>
            <a:ext cx="3928559" cy="265256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855" y="2084832"/>
            <a:ext cx="6178835" cy="40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Regering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IETS ANDERS DAN:</a:t>
            </a:r>
          </a:p>
          <a:p>
            <a:pPr>
              <a:buFontTx/>
              <a:buChar char="-"/>
            </a:pPr>
            <a:r>
              <a:rPr lang="nl-NL" dirty="0" smtClean="0"/>
              <a:t>Het parlement</a:t>
            </a:r>
          </a:p>
          <a:p>
            <a:pPr>
              <a:buFontTx/>
              <a:buChar char="-"/>
            </a:pPr>
            <a:r>
              <a:rPr lang="nl-NL" dirty="0" smtClean="0"/>
              <a:t>De Staten-Generaal</a:t>
            </a:r>
          </a:p>
          <a:p>
            <a:pPr>
              <a:buFontTx/>
              <a:buChar char="-"/>
            </a:pPr>
            <a:r>
              <a:rPr lang="nl-NL" dirty="0" smtClean="0"/>
              <a:t>Tweede of Eerste Kamer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Dit is het dagelijks bestuur van Nederland </a:t>
            </a:r>
            <a:endParaRPr lang="nl-NL" dirty="0"/>
          </a:p>
        </p:txBody>
      </p:sp>
      <p:pic>
        <p:nvPicPr>
          <p:cNvPr id="1026" name="Picture 2" descr="Afbeeldingsresultaat voor foto regering rutt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02" y="623316"/>
            <a:ext cx="65341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B92FDAA783C4BBF431AB772E1031B" ma:contentTypeVersion="27" ma:contentTypeDescription="Create a new document." ma:contentTypeScope="" ma:versionID="8bb4442e4d9da012b9c2d4e4710d162d">
  <xsd:schema xmlns:xsd="http://www.w3.org/2001/XMLSchema" xmlns:xs="http://www.w3.org/2001/XMLSchema" xmlns:p="http://schemas.microsoft.com/office/2006/metadata/properties" xmlns:ns3="8c0de5c2-bb8a-4128-bc3f-961277c07fd1" xmlns:ns4="e1651997-bf67-469e-821e-61814f884c73" targetNamespace="http://schemas.microsoft.com/office/2006/metadata/properties" ma:root="true" ma:fieldsID="3a28b393cd75c80648b8c7ccf6e127bf" ns3:_="" ns4:_="">
    <xsd:import namespace="8c0de5c2-bb8a-4128-bc3f-961277c07fd1"/>
    <xsd:import namespace="e1651997-bf67-469e-821e-61814f884c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de5c2-bb8a-4128-bc3f-961277c07f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51997-bf67-469e-821e-61814f884c7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e1651997-bf67-469e-821e-61814f884c73" xsi:nil="true"/>
    <FolderType xmlns="e1651997-bf67-469e-821e-61814f884c73" xsi:nil="true"/>
    <AppVersion xmlns="e1651997-bf67-469e-821e-61814f884c73" xsi:nil="true"/>
    <Owner xmlns="e1651997-bf67-469e-821e-61814f884c73">
      <UserInfo>
        <DisplayName/>
        <AccountId xsi:nil="true"/>
        <AccountType/>
      </UserInfo>
    </Owner>
    <Teachers xmlns="e1651997-bf67-469e-821e-61814f884c73">
      <UserInfo>
        <DisplayName/>
        <AccountId xsi:nil="true"/>
        <AccountType/>
      </UserInfo>
    </Teachers>
    <Invited_Teachers xmlns="e1651997-bf67-469e-821e-61814f884c73" xsi:nil="true"/>
    <CultureName xmlns="e1651997-bf67-469e-821e-61814f884c73" xsi:nil="true"/>
    <Students xmlns="e1651997-bf67-469e-821e-61814f884c73">
      <UserInfo>
        <DisplayName/>
        <AccountId xsi:nil="true"/>
        <AccountType/>
      </UserInfo>
    </Students>
    <Student_Groups xmlns="e1651997-bf67-469e-821e-61814f884c73">
      <UserInfo>
        <DisplayName/>
        <AccountId xsi:nil="true"/>
        <AccountType/>
      </UserInfo>
    </Student_Groups>
    <Invited_Students xmlns="e1651997-bf67-469e-821e-61814f884c73" xsi:nil="true"/>
    <DefaultSectionNames xmlns="e1651997-bf67-469e-821e-61814f884c73" xsi:nil="true"/>
    <Self_Registration_Enabled xmlns="e1651997-bf67-469e-821e-61814f884c73" xsi:nil="true"/>
    <Has_Teacher_Only_SectionGroup xmlns="e1651997-bf67-469e-821e-61814f884c73" xsi:nil="true"/>
    <Is_Collaboration_Space_Locked xmlns="e1651997-bf67-469e-821e-61814f884c73" xsi:nil="true"/>
  </documentManagement>
</p:properties>
</file>

<file path=customXml/itemProps1.xml><?xml version="1.0" encoding="utf-8"?>
<ds:datastoreItem xmlns:ds="http://schemas.openxmlformats.org/officeDocument/2006/customXml" ds:itemID="{47CAE6DC-6CF4-4D7C-B697-A4A406520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0de5c2-bb8a-4128-bc3f-961277c07fd1"/>
    <ds:schemaRef ds:uri="e1651997-bf67-469e-821e-61814f884c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73535-8C05-44FC-B26F-50934333B7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EE0358-83B0-4014-A745-400332E7F969}">
  <ds:schemaRefs>
    <ds:schemaRef ds:uri="http://schemas.microsoft.com/office/2006/documentManagement/types"/>
    <ds:schemaRef ds:uri="http://purl.org/dc/elements/1.1/"/>
    <ds:schemaRef ds:uri="e1651997-bf67-469e-821e-61814f884c73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8c0de5c2-bb8a-4128-bc3f-961277c07fd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263</TotalTime>
  <Words>513</Words>
  <Application>Microsoft Office PowerPoint</Application>
  <PresentationFormat>Breedbeeld</PresentationFormat>
  <Paragraphs>106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Het bestuur van Nederland</vt:lpstr>
      <vt:lpstr>Opdracht </vt:lpstr>
      <vt:lpstr>Een democratie </vt:lpstr>
      <vt:lpstr>Parlement </vt:lpstr>
      <vt:lpstr>Tweede kamer</vt:lpstr>
      <vt:lpstr>Nu in de Tweede Kamer </vt:lpstr>
      <vt:lpstr>Eerste kamer</vt:lpstr>
      <vt:lpstr>Verschil</vt:lpstr>
      <vt:lpstr>Regering </vt:lpstr>
      <vt:lpstr>Regering</vt:lpstr>
      <vt:lpstr>Ministers</vt:lpstr>
      <vt:lpstr>Van minister tot wet</vt:lpstr>
      <vt:lpstr>Regering – Gekozen 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parlementaire democratie van Nederland</dc:title>
  <dc:creator>Esther Hondijk</dc:creator>
  <cp:lastModifiedBy>Christian Bolster</cp:lastModifiedBy>
  <cp:revision>11</cp:revision>
  <cp:lastPrinted>2016-02-09T10:00:51Z</cp:lastPrinted>
  <dcterms:created xsi:type="dcterms:W3CDTF">2015-10-09T06:37:35Z</dcterms:created>
  <dcterms:modified xsi:type="dcterms:W3CDTF">2020-05-29T07:48:35Z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0x010100F73B92FDAA783C4BBF431AB772E1031B</vt:lpwstr>
  </property>
</Properties>
</file>